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82" r:id="rId2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77">
          <p15:clr>
            <a:srgbClr val="A4A3A4"/>
          </p15:clr>
        </p15:guide>
        <p15:guide id="2" orient="horz" pos="3908">
          <p15:clr>
            <a:srgbClr val="A4A3A4"/>
          </p15:clr>
        </p15:guide>
        <p15:guide id="3" pos="204">
          <p15:clr>
            <a:srgbClr val="A4A3A4"/>
          </p15:clr>
        </p15:guide>
        <p15:guide id="4" pos="5556">
          <p15:clr>
            <a:srgbClr val="A4A3A4"/>
          </p15:clr>
        </p15:guide>
        <p15:guide id="5" pos="2847">
          <p15:clr>
            <a:srgbClr val="A4A3A4"/>
          </p15:clr>
        </p15:guide>
        <p15:guide id="6" pos="2914">
          <p15:clr>
            <a:srgbClr val="A4A3A4"/>
          </p15:clr>
        </p15:guide>
        <p15:guide id="7" pos="1944">
          <p15:clr>
            <a:srgbClr val="A4A3A4"/>
          </p15:clr>
        </p15:guide>
        <p15:guide id="8" pos="2011">
          <p15:clr>
            <a:srgbClr val="A4A3A4"/>
          </p15:clr>
        </p15:guide>
        <p15:guide id="9" pos="3748">
          <p15:clr>
            <a:srgbClr val="A4A3A4"/>
          </p15:clr>
        </p15:guide>
        <p15:guide id="10" pos="381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163"/>
    <a:srgbClr val="EF7592"/>
    <a:srgbClr val="FFC000"/>
    <a:srgbClr val="FFCC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33" autoAdjust="0"/>
    <p:restoredTop sz="94677" autoAdjust="0"/>
  </p:normalViewPr>
  <p:slideViewPr>
    <p:cSldViewPr snapToGrid="0">
      <p:cViewPr varScale="1">
        <p:scale>
          <a:sx n="128" d="100"/>
          <a:sy n="128" d="100"/>
        </p:scale>
        <p:origin x="702" y="144"/>
      </p:cViewPr>
      <p:guideLst>
        <p:guide orient="horz" pos="777"/>
        <p:guide orient="horz" pos="3908"/>
        <p:guide pos="204"/>
        <p:guide pos="5556"/>
        <p:guide pos="2847"/>
        <p:guide pos="2914"/>
        <p:guide pos="1944"/>
        <p:guide pos="2011"/>
        <p:guide pos="3748"/>
        <p:guide pos="38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3714" y="66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4F8E9F-D1CA-4892-94EE-68CE4C53A315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ABDFCC-8D61-4405-97D6-07C9A568C4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95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8714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DE -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800" y="1432513"/>
            <a:ext cx="8507789" cy="36573"/>
          </a:xfrm>
          <a:prstGeom prst="rect">
            <a:avLst/>
          </a:prstGeom>
        </p:spPr>
      </p:pic>
      <p:sp>
        <p:nvSpPr>
          <p:cNvPr id="4" name="Rechteck 3"/>
          <p:cNvSpPr/>
          <p:nvPr userDrawn="1"/>
        </p:nvSpPr>
        <p:spPr>
          <a:xfrm>
            <a:off x="52662" y="0"/>
            <a:ext cx="9091338" cy="1335694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2880000" cy="951387"/>
          </a:xfrm>
          <a:prstGeom prst="rect">
            <a:avLst/>
          </a:prstGeom>
        </p:spPr>
      </p:pic>
      <p:sp>
        <p:nvSpPr>
          <p:cNvPr id="5" name="Rechteck 4"/>
          <p:cNvSpPr/>
          <p:nvPr userDrawn="1"/>
        </p:nvSpPr>
        <p:spPr>
          <a:xfrm>
            <a:off x="324000" y="1512000"/>
            <a:ext cx="8496000" cy="468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576000" y="1947600"/>
            <a:ext cx="7992000" cy="914400"/>
          </a:xfrm>
        </p:spPr>
        <p:txBody>
          <a:bodyPr anchor="b" anchorCtr="0">
            <a:noAutofit/>
          </a:bodyPr>
          <a:lstStyle>
            <a:lvl1pPr>
              <a:lnSpc>
                <a:spcPts val="3400"/>
              </a:lnSpc>
              <a:defRPr sz="3000" b="1">
                <a:latin typeface="Effra" panose="020B0603020203020204" pitchFamily="34" charset="0"/>
              </a:defRPr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>
          <a:xfrm>
            <a:off x="576000" y="2844000"/>
            <a:ext cx="7992000" cy="914400"/>
          </a:xfrm>
        </p:spPr>
        <p:txBody>
          <a:bodyPr>
            <a:noAutofit/>
          </a:bodyPr>
          <a:lstStyle>
            <a:lvl1pPr>
              <a:lnSpc>
                <a:spcPts val="3000"/>
              </a:lnSpc>
              <a:defRPr sz="2500"/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2"/>
          </p:nvPr>
        </p:nvSpPr>
        <p:spPr>
          <a:xfrm>
            <a:off x="576000" y="4244400"/>
            <a:ext cx="7992000" cy="914400"/>
          </a:xfrm>
        </p:spPr>
        <p:txBody>
          <a:bodyPr>
            <a:noAutofit/>
          </a:bodyPr>
          <a:lstStyle>
            <a:lvl1pPr>
              <a:lnSpc>
                <a:spcPts val="3000"/>
              </a:lnSpc>
              <a:defRPr sz="2500"/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3"/>
          </p:nvPr>
        </p:nvSpPr>
        <p:spPr>
          <a:xfrm>
            <a:off x="576000" y="5522400"/>
            <a:ext cx="7992000" cy="538341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2" name="Textfeld 1"/>
          <p:cNvSpPr txBox="1"/>
          <p:nvPr userDrawn="1"/>
        </p:nvSpPr>
        <p:spPr>
          <a:xfrm>
            <a:off x="324150" y="6321600"/>
            <a:ext cx="4195463" cy="46166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440"/>
              </a:lnSpc>
            </a:pPr>
            <a:r>
              <a:rPr lang="de-DE" sz="1200" dirty="0">
                <a:latin typeface="Effra" panose="020B0603020203020204" pitchFamily="34" charset="0"/>
              </a:rPr>
              <a:t>BDE Bundesverband der Deutschen</a:t>
            </a:r>
          </a:p>
          <a:p>
            <a:pPr>
              <a:lnSpc>
                <a:spcPts val="1440"/>
              </a:lnSpc>
            </a:pPr>
            <a:r>
              <a:rPr lang="de-DE" sz="1200" dirty="0">
                <a:latin typeface="Effra" panose="020B0603020203020204" pitchFamily="34" charset="0"/>
              </a:rPr>
              <a:t>Entsorgungs-, Wasser- und Rohstoffwirtschaft e.V.</a:t>
            </a:r>
          </a:p>
        </p:txBody>
      </p:sp>
      <p:sp>
        <p:nvSpPr>
          <p:cNvPr id="7" name="Rechteck 6"/>
          <p:cNvSpPr/>
          <p:nvPr userDrawn="1"/>
        </p:nvSpPr>
        <p:spPr>
          <a:xfrm>
            <a:off x="7971079" y="6410375"/>
            <a:ext cx="848921" cy="2968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9926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640C8-C673-432E-91C1-23B384D566E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7411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DE - 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4001" y="169200"/>
            <a:ext cx="5940000" cy="831281"/>
          </a:xfrm>
        </p:spPr>
        <p:txBody>
          <a:bodyPr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AE3A502-C328-4EF1-AD03-9AED6FA69439}" type="slidenum">
              <a:rPr lang="de-DE" b="1" smtClean="0"/>
              <a:pPr/>
              <a:t>‹Nr.›</a:t>
            </a:fld>
            <a:endParaRPr lang="de-DE" b="1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>
          <a:xfrm>
            <a:off x="324150" y="6307200"/>
            <a:ext cx="5625800" cy="213286"/>
          </a:xfrm>
          <a:prstGeom prst="rect">
            <a:avLst/>
          </a:prstGeom>
        </p:spPr>
        <p:txBody>
          <a:bodyPr/>
          <a:lstStyle/>
          <a:p>
            <a:r>
              <a:rPr lang="de-DE"/>
              <a:t>BDE Bundesverband der Deutschen  Entsorgungs-, Wasser- und Rohstoffwirtschaft e.V.</a:t>
            </a:r>
          </a:p>
        </p:txBody>
      </p:sp>
      <p:sp>
        <p:nvSpPr>
          <p:cNvPr id="6" name="Rechteck 5"/>
          <p:cNvSpPr/>
          <p:nvPr userDrawn="1"/>
        </p:nvSpPr>
        <p:spPr>
          <a:xfrm>
            <a:off x="324000" y="1224000"/>
            <a:ext cx="8496000" cy="49716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576000" y="1303200"/>
            <a:ext cx="7992000" cy="4464000"/>
          </a:xfrm>
        </p:spPr>
        <p:txBody>
          <a:bodyPr/>
          <a:lstStyle>
            <a:lvl1pPr>
              <a:lnSpc>
                <a:spcPts val="3800"/>
              </a:lnSpc>
              <a:tabLst>
                <a:tab pos="360000" algn="l"/>
                <a:tab pos="7056000" algn="l"/>
              </a:tabLst>
              <a:defRPr kern="1200" baseline="0"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859981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DE -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AE3A502-C328-4EF1-AD03-9AED6FA69439}" type="slidenum">
              <a:rPr lang="de-DE" b="1" smtClean="0"/>
              <a:pPr/>
              <a:t>‹Nr.›</a:t>
            </a:fld>
            <a:endParaRPr lang="de-DE" b="1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>
          <a:xfrm>
            <a:off x="324150" y="6307200"/>
            <a:ext cx="5625800" cy="213286"/>
          </a:xfrm>
          <a:prstGeom prst="rect">
            <a:avLst/>
          </a:prstGeom>
        </p:spPr>
        <p:txBody>
          <a:bodyPr/>
          <a:lstStyle/>
          <a:p>
            <a:pPr>
              <a:lnSpc>
                <a:spcPts val="1440"/>
              </a:lnSpc>
            </a:pPr>
            <a:r>
              <a:rPr lang="de-DE"/>
              <a:t>BDE Bundesverband der Deutschen  Entsorgungs-, Wasser- und Rohstoffwirtschaft e.V.</a:t>
            </a:r>
            <a:endParaRPr lang="de-DE" dirty="0"/>
          </a:p>
        </p:txBody>
      </p:sp>
      <p:sp>
        <p:nvSpPr>
          <p:cNvPr id="6" name="Rechteck 5"/>
          <p:cNvSpPr/>
          <p:nvPr userDrawn="1"/>
        </p:nvSpPr>
        <p:spPr>
          <a:xfrm>
            <a:off x="324000" y="1224000"/>
            <a:ext cx="8496000" cy="49716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576000" y="3999600"/>
            <a:ext cx="7992000" cy="1980000"/>
          </a:xfrm>
        </p:spPr>
        <p:txBody>
          <a:bodyPr/>
          <a:lstStyle>
            <a:lvl1pPr>
              <a:lnSpc>
                <a:spcPts val="3000"/>
              </a:lnSpc>
              <a:defRPr sz="2500"/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676961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DE - Text/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4001" y="169200"/>
            <a:ext cx="5940000" cy="831281"/>
          </a:xfrm>
        </p:spPr>
        <p:txBody>
          <a:bodyPr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AE3A502-C328-4EF1-AD03-9AED6FA69439}" type="slidenum">
              <a:rPr lang="de-DE" b="1" smtClean="0"/>
              <a:pPr/>
              <a:t>‹Nr.›</a:t>
            </a:fld>
            <a:endParaRPr lang="de-DE" b="1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>
          <a:xfrm>
            <a:off x="324150" y="6307200"/>
            <a:ext cx="5625800" cy="213286"/>
          </a:xfrm>
          <a:prstGeom prst="rect">
            <a:avLst/>
          </a:prstGeom>
        </p:spPr>
        <p:txBody>
          <a:bodyPr/>
          <a:lstStyle/>
          <a:p>
            <a:pPr>
              <a:lnSpc>
                <a:spcPts val="1440"/>
              </a:lnSpc>
            </a:pPr>
            <a:r>
              <a:rPr lang="de-DE"/>
              <a:t>BDE Bundesverband der Deutschen  Entsorgungs-, Wasser- und Rohstoffwirtschaft e.V.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323850" y="1328400"/>
            <a:ext cx="7326000" cy="4817951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276844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DE - Text/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4001" y="169200"/>
            <a:ext cx="5940000" cy="831281"/>
          </a:xfrm>
        </p:spPr>
        <p:txBody>
          <a:bodyPr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AE3A502-C328-4EF1-AD03-9AED6FA69439}" type="slidenum">
              <a:rPr lang="de-DE" b="1" smtClean="0"/>
              <a:pPr/>
              <a:t>‹Nr.›</a:t>
            </a:fld>
            <a:endParaRPr lang="de-DE" b="1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>
          <a:xfrm>
            <a:off x="324150" y="6307200"/>
            <a:ext cx="5625800" cy="213286"/>
          </a:xfrm>
          <a:prstGeom prst="rect">
            <a:avLst/>
          </a:prstGeom>
        </p:spPr>
        <p:txBody>
          <a:bodyPr/>
          <a:lstStyle/>
          <a:p>
            <a:pPr>
              <a:lnSpc>
                <a:spcPts val="1440"/>
              </a:lnSpc>
            </a:pPr>
            <a:r>
              <a:rPr lang="de-DE"/>
              <a:t>BDE Bundesverband der Deutschen  Entsorgungs-, Wasser- und Rohstoffwirtschaft e.V.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323850" y="1328400"/>
            <a:ext cx="4194000" cy="4816800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4"/>
          </p:nvPr>
        </p:nvSpPr>
        <p:spPr>
          <a:xfrm>
            <a:off x="4625974" y="1224000"/>
            <a:ext cx="4194000" cy="4970462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909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DE - Bild/Bild/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4001" y="169200"/>
            <a:ext cx="5940000" cy="831281"/>
          </a:xfrm>
        </p:spPr>
        <p:txBody>
          <a:bodyPr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AE3A502-C328-4EF1-AD03-9AED6FA69439}" type="slidenum">
              <a:rPr lang="de-DE" b="1" smtClean="0"/>
              <a:pPr/>
              <a:t>‹Nr.›</a:t>
            </a:fld>
            <a:endParaRPr lang="de-DE" b="1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>
          <a:xfrm>
            <a:off x="324150" y="6307200"/>
            <a:ext cx="5625800" cy="213286"/>
          </a:xfrm>
          <a:prstGeom prst="rect">
            <a:avLst/>
          </a:prstGeom>
        </p:spPr>
        <p:txBody>
          <a:bodyPr/>
          <a:lstStyle/>
          <a:p>
            <a:pPr>
              <a:lnSpc>
                <a:spcPts val="1440"/>
              </a:lnSpc>
            </a:pPr>
            <a:r>
              <a:rPr lang="de-DE"/>
              <a:t>BDE Bundesverband der Deutschen  Entsorgungs-, Wasser- und Rohstoffwirtschaft e.V.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324000" y="1224000"/>
            <a:ext cx="4194000" cy="3240000"/>
          </a:xfrm>
        </p:spPr>
        <p:txBody>
          <a:bodyPr/>
          <a:lstStyle/>
          <a:p>
            <a:endParaRPr lang="de-DE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4"/>
          </p:nvPr>
        </p:nvSpPr>
        <p:spPr>
          <a:xfrm>
            <a:off x="4626000" y="1224000"/>
            <a:ext cx="4194000" cy="3240000"/>
          </a:xfrm>
        </p:spPr>
        <p:txBody>
          <a:bodyPr/>
          <a:lstStyle/>
          <a:p>
            <a:endParaRPr lang="de-DE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/>
          </p:nvPr>
        </p:nvSpPr>
        <p:spPr>
          <a:xfrm>
            <a:off x="324000" y="4622400"/>
            <a:ext cx="7326000" cy="1512000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475202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DE - Text/Bild 2/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AE3A502-C328-4EF1-AD03-9AED6FA69439}" type="slidenum">
              <a:rPr lang="de-DE" b="1" smtClean="0"/>
              <a:pPr/>
              <a:t>‹Nr.›</a:t>
            </a:fld>
            <a:endParaRPr lang="de-DE" b="1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>
          <a:xfrm>
            <a:off x="324150" y="6307200"/>
            <a:ext cx="5625800" cy="213286"/>
          </a:xfrm>
          <a:prstGeom prst="rect">
            <a:avLst/>
          </a:prstGeom>
        </p:spPr>
        <p:txBody>
          <a:bodyPr/>
          <a:lstStyle/>
          <a:p>
            <a:pPr>
              <a:lnSpc>
                <a:spcPts val="1440"/>
              </a:lnSpc>
            </a:pPr>
            <a:r>
              <a:rPr lang="de-DE"/>
              <a:t>BDE Bundesverband der Deutschen  Entsorgungs-, Wasser- und Rohstoffwirtschaft e.V.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324000" y="1328400"/>
            <a:ext cx="5625950" cy="4816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4"/>
          </p:nvPr>
        </p:nvSpPr>
        <p:spPr>
          <a:xfrm>
            <a:off x="6057900" y="1224000"/>
            <a:ext cx="2761200" cy="49716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0280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DE -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AE3A502-C328-4EF1-AD03-9AED6FA69439}" type="slidenum">
              <a:rPr lang="de-DE" b="1" smtClean="0"/>
              <a:pPr/>
              <a:t>‹Nr.›</a:t>
            </a:fld>
            <a:endParaRPr lang="de-DE" b="1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>
          <a:xfrm>
            <a:off x="324150" y="6307200"/>
            <a:ext cx="5625800" cy="213286"/>
          </a:xfrm>
          <a:prstGeom prst="rect">
            <a:avLst/>
          </a:prstGeom>
        </p:spPr>
        <p:txBody>
          <a:bodyPr/>
          <a:lstStyle/>
          <a:p>
            <a:pPr>
              <a:lnSpc>
                <a:spcPts val="1440"/>
              </a:lnSpc>
            </a:pPr>
            <a:r>
              <a:rPr lang="de-DE"/>
              <a:t>BDE Bundesverband der Deutschen  Entsorgungs-, Wasser- und Rohstoffwirtschaft e.V.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324000" y="1224000"/>
            <a:ext cx="8496000" cy="49716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4317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DE - Tabell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AE3A502-C328-4EF1-AD03-9AED6FA69439}" type="slidenum">
              <a:rPr lang="de-DE" b="1" smtClean="0"/>
              <a:pPr/>
              <a:t>‹Nr.›</a:t>
            </a:fld>
            <a:endParaRPr lang="de-DE" b="1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>
          <a:xfrm>
            <a:off x="324150" y="6307200"/>
            <a:ext cx="5625800" cy="213286"/>
          </a:xfrm>
          <a:prstGeom prst="rect">
            <a:avLst/>
          </a:prstGeom>
        </p:spPr>
        <p:txBody>
          <a:bodyPr/>
          <a:lstStyle/>
          <a:p>
            <a:pPr>
              <a:lnSpc>
                <a:spcPts val="1440"/>
              </a:lnSpc>
            </a:pPr>
            <a:r>
              <a:rPr lang="de-DE"/>
              <a:t>BDE Bundesverband der Deutschen  Entsorgungs-, Wasser- und Rohstoffwirtschaft e.V.</a:t>
            </a:r>
            <a:endParaRPr lang="de-DE" dirty="0"/>
          </a:p>
        </p:txBody>
      </p:sp>
      <p:sp>
        <p:nvSpPr>
          <p:cNvPr id="6" name="Rechteck 5"/>
          <p:cNvSpPr/>
          <p:nvPr userDrawn="1"/>
        </p:nvSpPr>
        <p:spPr>
          <a:xfrm>
            <a:off x="324000" y="1224000"/>
            <a:ext cx="4194000" cy="49716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4626150" y="1224000"/>
            <a:ext cx="4194000" cy="49716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6572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erade Verbindung 15"/>
          <p:cNvCxnSpPr/>
          <p:nvPr userDrawn="1"/>
        </p:nvCxnSpPr>
        <p:spPr>
          <a:xfrm>
            <a:off x="251520" y="5805264"/>
            <a:ext cx="1944000" cy="0"/>
          </a:xfrm>
          <a:prstGeom prst="line">
            <a:avLst/>
          </a:prstGeom>
          <a:ln w="19050" cap="rnd">
            <a:solidFill>
              <a:schemeClr val="bg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platzhalter 1"/>
          <p:cNvSpPr>
            <a:spLocks noGrp="1"/>
          </p:cNvSpPr>
          <p:nvPr>
            <p:ph type="body" idx="1"/>
          </p:nvPr>
        </p:nvSpPr>
        <p:spPr>
          <a:xfrm>
            <a:off x="324150" y="1385999"/>
            <a:ext cx="5625800" cy="481795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324001" y="169200"/>
            <a:ext cx="5733900" cy="831281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3"/>
          </p:nvPr>
        </p:nvSpPr>
        <p:spPr>
          <a:xfrm>
            <a:off x="324150" y="6501599"/>
            <a:ext cx="5625800" cy="2628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1440"/>
              </a:lnSpc>
              <a:defRPr sz="1200">
                <a:solidFill>
                  <a:schemeClr val="accent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"/>
          </p:nvPr>
        </p:nvSpPr>
        <p:spPr>
          <a:xfrm>
            <a:off x="8435460" y="6501600"/>
            <a:ext cx="384389" cy="26304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lnSpc>
                <a:spcPts val="1440"/>
              </a:lnSpc>
              <a:defRPr sz="1200" b="1">
                <a:solidFill>
                  <a:schemeClr val="accent1"/>
                </a:solidFill>
              </a:defRPr>
            </a:lvl1pPr>
          </a:lstStyle>
          <a:p>
            <a:fld id="{EAE3A502-C328-4EF1-AD03-9AED6FA69439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Textfeld 9"/>
          <p:cNvSpPr txBox="1"/>
          <p:nvPr userDrawn="1"/>
        </p:nvSpPr>
        <p:spPr>
          <a:xfrm>
            <a:off x="8136000" y="6501600"/>
            <a:ext cx="346249" cy="26280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440"/>
              </a:lnSpc>
            </a:pPr>
            <a:r>
              <a:rPr lang="de-DE" sz="1200" dirty="0"/>
              <a:t>Seite</a:t>
            </a:r>
          </a:p>
        </p:txBody>
      </p: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1A3EEFB1-0417-4648-A5CC-54ABCAEBE284}"/>
              </a:ext>
            </a:extLst>
          </p:cNvPr>
          <p:cNvCxnSpPr>
            <a:cxnSpLocks/>
          </p:cNvCxnSpPr>
          <p:nvPr userDrawn="1"/>
        </p:nvCxnSpPr>
        <p:spPr>
          <a:xfrm flipV="1">
            <a:off x="324001" y="1165806"/>
            <a:ext cx="8566906" cy="22587"/>
          </a:xfrm>
          <a:prstGeom prst="line">
            <a:avLst/>
          </a:prstGeom>
          <a:ln w="31750">
            <a:solidFill>
              <a:srgbClr val="0041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791A599C-1A6F-486E-B328-CC0244DC2F60}"/>
              </a:ext>
            </a:extLst>
          </p:cNvPr>
          <p:cNvCxnSpPr>
            <a:cxnSpLocks/>
          </p:cNvCxnSpPr>
          <p:nvPr userDrawn="1"/>
        </p:nvCxnSpPr>
        <p:spPr>
          <a:xfrm flipV="1">
            <a:off x="324001" y="6330187"/>
            <a:ext cx="8566906" cy="22587"/>
          </a:xfrm>
          <a:prstGeom prst="line">
            <a:avLst/>
          </a:prstGeom>
          <a:ln w="31750">
            <a:solidFill>
              <a:srgbClr val="0041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Grafik 4">
            <a:extLst>
              <a:ext uri="{FF2B5EF4-FFF2-40B4-BE49-F238E27FC236}">
                <a16:creationId xmlns:a16="http://schemas.microsoft.com/office/drawing/2014/main" id="{8F97BC3F-0FA0-4B33-B276-236836FF07F4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9877" y="-233165"/>
            <a:ext cx="1770567" cy="1770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344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 ftr="0"/>
  <p:txStyles>
    <p:titleStyle>
      <a:lvl1pPr algn="l" defTabSz="914400" rtl="0" eaLnBrk="1" latinLnBrk="0" hangingPunct="1">
        <a:lnSpc>
          <a:spcPts val="3000"/>
        </a:lnSpc>
        <a:spcBef>
          <a:spcPct val="0"/>
        </a:spcBef>
        <a:buNone/>
        <a:defRPr sz="2500" b="1" kern="1200">
          <a:solidFill>
            <a:srgbClr val="004163"/>
          </a:solidFill>
          <a:latin typeface="Effra" panose="020B060302020302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2100"/>
        </a:lnSpc>
        <a:spcBef>
          <a:spcPts val="0"/>
        </a:spcBef>
        <a:buFontTx/>
        <a:buNone/>
        <a:defRPr sz="1800" kern="1200">
          <a:solidFill>
            <a:srgbClr val="004163"/>
          </a:solidFill>
          <a:latin typeface="Effra" panose="020B0603020203020204" pitchFamily="34" charset="0"/>
          <a:ea typeface="+mn-ea"/>
          <a:cs typeface="+mn-cs"/>
        </a:defRPr>
      </a:lvl1pPr>
      <a:lvl2pPr marL="252000" indent="-252000" algn="l" defTabSz="914400" rtl="0" eaLnBrk="1" latinLnBrk="0" hangingPunct="1">
        <a:lnSpc>
          <a:spcPts val="2100"/>
        </a:lnSpc>
        <a:spcBef>
          <a:spcPts val="0"/>
        </a:spcBef>
        <a:spcAft>
          <a:spcPts val="17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rgbClr val="004163"/>
          </a:solidFill>
          <a:latin typeface="Effra" panose="020B0603020203020204" pitchFamily="34" charset="0"/>
          <a:ea typeface="+mn-ea"/>
          <a:cs typeface="+mn-cs"/>
        </a:defRPr>
      </a:lvl2pPr>
      <a:lvl3pPr marL="540000" indent="-268288" algn="l" defTabSz="914400" rtl="0" eaLnBrk="1" latinLnBrk="0" hangingPunct="1">
        <a:lnSpc>
          <a:spcPts val="2100"/>
        </a:lnSpc>
        <a:spcBef>
          <a:spcPts val="0"/>
        </a:spcBef>
        <a:spcAft>
          <a:spcPts val="1700"/>
        </a:spcAft>
        <a:buClr>
          <a:schemeClr val="tx2"/>
        </a:buClr>
        <a:buFont typeface="Effra" panose="020B0603020203020204" pitchFamily="34" charset="0"/>
        <a:buChar char="&gt;"/>
        <a:defRPr sz="1800" kern="1200">
          <a:solidFill>
            <a:srgbClr val="004163"/>
          </a:solidFill>
          <a:latin typeface="Effra" panose="020B0603020203020204" pitchFamily="34" charset="0"/>
          <a:ea typeface="+mn-ea"/>
          <a:cs typeface="+mn-cs"/>
        </a:defRPr>
      </a:lvl3pPr>
      <a:lvl4pPr marL="810000" indent="-270000" algn="l" defTabSz="914400" rtl="0" eaLnBrk="1" latinLnBrk="0" hangingPunct="1">
        <a:lnSpc>
          <a:spcPts val="2100"/>
        </a:lnSpc>
        <a:spcBef>
          <a:spcPts val="0"/>
        </a:spcBef>
        <a:spcAft>
          <a:spcPts val="1700"/>
        </a:spcAft>
        <a:buClr>
          <a:schemeClr val="tx2"/>
        </a:buClr>
        <a:buFont typeface="Effra" panose="020B0603020203020204" pitchFamily="34" charset="0"/>
        <a:buChar char="&gt;"/>
        <a:defRPr sz="1800" kern="1200">
          <a:solidFill>
            <a:srgbClr val="004163"/>
          </a:solidFill>
          <a:latin typeface="Effra" panose="020B0603020203020204" pitchFamily="34" charset="0"/>
          <a:ea typeface="+mn-ea"/>
          <a:cs typeface="+mn-cs"/>
        </a:defRPr>
      </a:lvl4pPr>
      <a:lvl5pPr marL="1080000" indent="-270000" algn="l" defTabSz="914400" rtl="0" eaLnBrk="1" latinLnBrk="0" hangingPunct="1">
        <a:lnSpc>
          <a:spcPts val="2100"/>
        </a:lnSpc>
        <a:spcBef>
          <a:spcPts val="0"/>
        </a:spcBef>
        <a:spcAft>
          <a:spcPts val="1700"/>
        </a:spcAft>
        <a:buClr>
          <a:schemeClr val="tx2"/>
        </a:buClr>
        <a:buFont typeface="Effra" panose="020B0603020203020204" pitchFamily="34" charset="0"/>
        <a:buChar char="&gt;"/>
        <a:defRPr sz="1800" kern="1200">
          <a:solidFill>
            <a:srgbClr val="004163"/>
          </a:solidFill>
          <a:latin typeface="Effra" panose="020B06030202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93D893-4C0A-4C77-AB62-7CE38A1E942D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4001" y="169200"/>
            <a:ext cx="6546356" cy="831281"/>
          </a:xfrm>
        </p:spPr>
        <p:txBody>
          <a:bodyPr>
            <a:normAutofit/>
          </a:bodyPr>
          <a:lstStyle/>
          <a:p>
            <a:pPr eaLnBrk="1" hangingPunct="1"/>
            <a:r>
              <a:rPr lang="de-DE" dirty="0" err="1"/>
              <a:t>AvaL</a:t>
            </a:r>
            <a:r>
              <a:rPr lang="de-DE" dirty="0"/>
              <a:t> – Struktur der Dokumentation</a:t>
            </a:r>
            <a:endParaRPr lang="de-DE" sz="1000" dirty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466" y="2614613"/>
            <a:ext cx="9144000" cy="36997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/>
            <a:endParaRPr lang="de-DE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466" y="2614613"/>
            <a:ext cx="9144000" cy="36997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/>
            <a:endParaRPr lang="de-DE"/>
          </a:p>
        </p:txBody>
      </p:sp>
      <p:sp>
        <p:nvSpPr>
          <p:cNvPr id="8197" name="Rectangle 9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275028" y="0"/>
            <a:ext cx="868973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de-DE"/>
          </a:p>
        </p:txBody>
      </p:sp>
      <p:sp>
        <p:nvSpPr>
          <p:cNvPr id="15" name="Textfeld 42"/>
          <p:cNvSpPr txBox="1">
            <a:spLocks noChangeArrowheads="1"/>
          </p:cNvSpPr>
          <p:nvPr/>
        </p:nvSpPr>
        <p:spPr bwMode="auto">
          <a:xfrm>
            <a:off x="347297" y="1491229"/>
            <a:ext cx="8317018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2000" dirty="0"/>
              <a:t>Es gibt Textdokumente und Dateien</a:t>
            </a:r>
          </a:p>
          <a:p>
            <a:endParaRPr lang="de-DE" sz="2000" u="sng" dirty="0"/>
          </a:p>
          <a:p>
            <a:pPr marL="457200" indent="-457200">
              <a:buFont typeface="+mj-lt"/>
              <a:buAutoNum type="arabicPeriod"/>
            </a:pPr>
            <a:r>
              <a:rPr lang="de-DE" sz="2000" dirty="0"/>
              <a:t>Textdokumente Standard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de-DE" dirty="0" err="1"/>
              <a:t>AvaL</a:t>
            </a:r>
            <a:r>
              <a:rPr lang="de-DE" dirty="0"/>
              <a:t> Standard Teil 1 Zielsetzung und Organisation 2019-11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de-DE" dirty="0" err="1"/>
              <a:t>AvaL</a:t>
            </a:r>
            <a:r>
              <a:rPr lang="de-DE" dirty="0"/>
              <a:t> Standard Teil 2 Begriffe 2019-12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de-DE" dirty="0" err="1"/>
              <a:t>AvaL</a:t>
            </a:r>
            <a:r>
              <a:rPr lang="de-DE" dirty="0"/>
              <a:t> Standard Teil 3 Nachrichten und Kommunikation 2020-01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de-DE" dirty="0" err="1"/>
              <a:t>AvaL</a:t>
            </a:r>
            <a:r>
              <a:rPr lang="de-DE" dirty="0"/>
              <a:t> Standard Teil 4 Web-Services, Objekte und Funktionen 2020-03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de-DE" dirty="0" err="1"/>
              <a:t>AvaL</a:t>
            </a:r>
            <a:r>
              <a:rPr lang="de-DE" dirty="0"/>
              <a:t> Standard Teil 5 Stammdaten Kataloge 2020-03</a:t>
            </a:r>
          </a:p>
          <a:p>
            <a:pPr marL="457200" indent="-457200">
              <a:buFont typeface="+mj-lt"/>
              <a:buAutoNum type="arabicPeriod"/>
            </a:pPr>
            <a:endParaRPr lang="de-DE" sz="2000" dirty="0"/>
          </a:p>
          <a:p>
            <a:pPr marL="457200" indent="-457200">
              <a:buFont typeface="+mj-lt"/>
              <a:buAutoNum type="arabicPeriod"/>
            </a:pPr>
            <a:r>
              <a:rPr lang="de-DE" sz="2000" dirty="0"/>
              <a:t>Textdokumente Entwicklung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de-DE" dirty="0" err="1"/>
              <a:t>AvaL</a:t>
            </a:r>
            <a:r>
              <a:rPr lang="de-DE" dirty="0"/>
              <a:t> Entwicklung Pilotversuch 1 Meinhardt-</a:t>
            </a:r>
            <a:r>
              <a:rPr lang="de-DE" dirty="0" err="1"/>
              <a:t>Logex</a:t>
            </a:r>
            <a:r>
              <a:rPr lang="de-DE" dirty="0"/>
              <a:t> 2019-10</a:t>
            </a:r>
          </a:p>
          <a:p>
            <a:pPr marL="457200" indent="-457200">
              <a:buFont typeface="+mj-lt"/>
              <a:buAutoNum type="arabicPeriod"/>
            </a:pPr>
            <a:endParaRPr lang="de-DE" sz="2000" dirty="0"/>
          </a:p>
          <a:p>
            <a:pPr marL="457200" indent="-457200">
              <a:buFont typeface="+mj-lt"/>
              <a:buAutoNum type="arabicPeriod"/>
            </a:pPr>
            <a:r>
              <a:rPr lang="de-DE" sz="2000" dirty="0"/>
              <a:t>Dateien (mit Bezug zu den Kapiteln der Textdokumenten)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de-DE" dirty="0"/>
              <a:t>Logo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de-DE" dirty="0"/>
              <a:t>Schema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de-DE" dirty="0"/>
              <a:t>…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de-DE" sz="2000" b="1" dirty="0"/>
          </a:p>
          <a:p>
            <a:pPr marL="457200" indent="-457200">
              <a:buFont typeface="+mj-lt"/>
              <a:buAutoNum type="arabicPeriod"/>
            </a:pPr>
            <a:endParaRPr lang="de-DE" sz="2000" b="1" dirty="0"/>
          </a:p>
          <a:p>
            <a:endParaRPr lang="de-DE" sz="2000" b="1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55BA4E13-3CEC-438C-BFE8-1DA6DC94AA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197926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BDE">
  <a:themeElements>
    <a:clrScheme name="BDE">
      <a:dk1>
        <a:srgbClr val="0D3E58"/>
      </a:dk1>
      <a:lt1>
        <a:srgbClr val="FFFFFF"/>
      </a:lt1>
      <a:dk2>
        <a:srgbClr val="0D3E58"/>
      </a:dk2>
      <a:lt2>
        <a:srgbClr val="FFFFFF"/>
      </a:lt2>
      <a:accent1>
        <a:srgbClr val="0D3E58"/>
      </a:accent1>
      <a:accent2>
        <a:srgbClr val="186D88"/>
      </a:accent2>
      <a:accent3>
        <a:srgbClr val="186D88"/>
      </a:accent3>
      <a:accent4>
        <a:srgbClr val="64A635"/>
      </a:accent4>
      <a:accent5>
        <a:srgbClr val="E2E7EB"/>
      </a:accent5>
      <a:accent6>
        <a:srgbClr val="C60651"/>
      </a:accent6>
      <a:hlink>
        <a:srgbClr val="C60651"/>
      </a:hlink>
      <a:folHlink>
        <a:srgbClr val="64A635"/>
      </a:folHlink>
    </a:clrScheme>
    <a:fontScheme name="BDE">
      <a:majorFont>
        <a:latin typeface="Effra"/>
        <a:ea typeface=""/>
        <a:cs typeface=""/>
      </a:majorFont>
      <a:minorFont>
        <a:latin typeface="Effr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73</Words>
  <Application>Microsoft Office PowerPoint</Application>
  <PresentationFormat>Bildschirmpräsentation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Effra</vt:lpstr>
      <vt:lpstr>BDE</vt:lpstr>
      <vt:lpstr>AvaL – Struktur der Dokumentation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Bernd Göbel</dc:creator>
  <cp:lastModifiedBy>Hartmut Möllmann</cp:lastModifiedBy>
  <cp:revision>243</cp:revision>
  <cp:lastPrinted>2019-01-10T09:13:38Z</cp:lastPrinted>
  <dcterms:created xsi:type="dcterms:W3CDTF">2013-10-01T14:55:31Z</dcterms:created>
  <dcterms:modified xsi:type="dcterms:W3CDTF">2019-10-23T07:56:45Z</dcterms:modified>
</cp:coreProperties>
</file>